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58" r:id="rId7"/>
    <p:sldId id="259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E870-BD32-42F6-BC54-33E922551035}" v="2" dt="2020-03-22T15:37:24.272"/>
    <p1510:client id="{6453CAD1-D60F-4FCA-B4CC-D433C1AE7312}" v="7" dt="2020-03-22T21:13:02.480"/>
    <p1510:client id="{BE81CD49-0BAD-4563-A38E-5F4718341813}" v="12" dt="2020-03-22T21:05:45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0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5612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20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2111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38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87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1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0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8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3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8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0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1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12106-1797-4854-A54B-944BC1FC2E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6121BB-45E0-4C40-A6D2-368E31C5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1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44D54-6B47-4D02-97CE-58FB024DE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Scenario-Based Assessment and Triage of Staff Exposed to SARS-CoV-19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E097DA-4206-484D-B88E-0D069AD4B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800" dirty="0"/>
              <a:t>March 20, 2020</a:t>
            </a:r>
          </a:p>
          <a:p>
            <a:pPr algn="ctr"/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5E5DB30-98E1-4E6F-B451-4AD2AE6BD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794" y="5328107"/>
            <a:ext cx="1757482" cy="131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7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8A779-2D7F-4F84-AC49-AD830993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Exposure Designation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BCFEA-A2C2-48DA-AF95-29384EF3A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Exposure categories: low, medium, and high</a:t>
            </a:r>
          </a:p>
          <a:p>
            <a:r>
              <a:rPr lang="en-US" dirty="0"/>
              <a:t>CDC </a:t>
            </a:r>
            <a:r>
              <a:rPr lang="en-US" u="sng" dirty="0">
                <a:solidFill>
                  <a:srgbClr val="0070C0"/>
                </a:solidFill>
              </a:rPr>
              <a:t>Level of exposure guidance: CDC guidance for healthcare are setting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web page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9A438E3-5E79-4B27-9CBD-91FC0B1C35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" y="79429"/>
            <a:ext cx="1107198" cy="82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1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346B-CC9C-42A2-815F-D289F55B5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Indirect Contact/Low-Risk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10302-6E6F-425C-A136-F3A0CC7D3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Indirect contact/low-risk: employee visited a school, medical facility, or other location in which a suspected or positive COVID-19 case has been found OR employees family member may have been exposed to COVID-19 but is asymptomatic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employee is asymptomatic, report to work and self-monitor twice daily and if symptoms develop notify Employee Health.  </a:t>
            </a:r>
            <a:r>
              <a:rPr lang="en-US" b="1" dirty="0">
                <a:solidFill>
                  <a:srgbClr val="FF0000"/>
                </a:solidFill>
              </a:rPr>
              <a:t>In addition, employee will be actively monitored for symptoms and risk when reporting to work. If symptoms present when reporting to work, the employee will be sent home.</a:t>
            </a:r>
            <a:r>
              <a:rPr lang="en-US" dirty="0">
                <a:solidFill>
                  <a:srgbClr val="FF0000"/>
                </a:solidFill>
              </a:rPr>
              <a:t>   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employee experiencing is symptoms, self-isolate, follow sick-time procedure, and contact Employee Health.</a:t>
            </a:r>
          </a:p>
          <a:p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33E3B97-01E6-487E-85AE-0581A2819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" y="79429"/>
            <a:ext cx="1107198" cy="82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93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C5839-8B7A-4709-967D-7CA36F65B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Close Contact/Medium to High-Risk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CD2F-7843-4A3D-A3EB-407D6D30A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Close contact/medium-high-risk: being within 6 feet (2 meters) of a person with COVID-19 for a prolonged period of time (caring for or visiting a patient, sitting within 6 feet of a patient in a healthcare waiting area or room) or having unprotected direct contact with secretions or excretions of the patient (being coughed on, touching tissues with a bare hand)</a:t>
            </a:r>
          </a:p>
          <a:p>
            <a:r>
              <a:rPr lang="en-US" dirty="0"/>
              <a:t>Employees with close contact to a suspected or confirmed case of COVID-19 while </a:t>
            </a:r>
            <a:r>
              <a:rPr lang="en-US" b="1" dirty="0"/>
              <a:t>NOT wearing adequate PPE</a:t>
            </a:r>
            <a:r>
              <a:rPr lang="en-US" dirty="0"/>
              <a:t> should report the situation to Infection Control and Employee Health</a:t>
            </a:r>
          </a:p>
          <a:p>
            <a:pPr lvl="1"/>
            <a:r>
              <a:rPr lang="en-US" dirty="0"/>
              <a:t>If employee is asymptomatic, he or she should return to work and self-monitor twice daily.  </a:t>
            </a:r>
            <a:r>
              <a:rPr lang="en-US" b="1" dirty="0">
                <a:solidFill>
                  <a:srgbClr val="FF0000"/>
                </a:solidFill>
              </a:rPr>
              <a:t>The employee will be required to wear a face mask (not N-95) for 14-days after exposure.</a:t>
            </a:r>
            <a:endParaRPr lang="en-US" b="1" dirty="0"/>
          </a:p>
          <a:p>
            <a:pPr lvl="1"/>
            <a:r>
              <a:rPr lang="en-US" dirty="0"/>
              <a:t>If symptoms develop within 14-days, employee should go home and call Employee Health and Infection Control.</a:t>
            </a:r>
          </a:p>
          <a:p>
            <a:endParaRPr lang="en-US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3CD4D943-A3EC-4AB6-A7E8-6DDB2C80B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" y="79429"/>
            <a:ext cx="1107198" cy="82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97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12CC-B7B6-48E4-B874-432620BA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Variation from CDC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AF57E-B448-4076-B1A1-3D1D6B629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Consistent:  exposure designation</a:t>
            </a:r>
          </a:p>
          <a:p>
            <a:r>
              <a:rPr lang="en-US" dirty="0"/>
              <a:t>Different: CDC recommends all patients with exposure to a patient with COVID-19 to self-isolate for 14-days </a:t>
            </a:r>
            <a:r>
              <a:rPr lang="en-US" b="1" dirty="0"/>
              <a:t>regardless</a:t>
            </a:r>
            <a:r>
              <a:rPr lang="en-US" dirty="0"/>
              <a:t> of symptoms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803BE14C-E1B8-4516-9832-71B15F4CB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069" y="5835532"/>
            <a:ext cx="1107198" cy="82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365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213AEBC1B1C499E66DA45CA33F380" ma:contentTypeVersion="12" ma:contentTypeDescription="Create a new document." ma:contentTypeScope="" ma:versionID="04ce35ea696ef1c18f7fd64eb398a07a">
  <xsd:schema xmlns:xsd="http://www.w3.org/2001/XMLSchema" xmlns:xs="http://www.w3.org/2001/XMLSchema" xmlns:p="http://schemas.microsoft.com/office/2006/metadata/properties" xmlns:ns3="ce7173af-6b2b-4f40-bab5-9986ae7c47c3" xmlns:ns4="a650d61f-66bb-4f7c-9a65-08f9879fc6b8" targetNamespace="http://schemas.microsoft.com/office/2006/metadata/properties" ma:root="true" ma:fieldsID="db8f378a37629b2048f7b128a5c52b3b" ns3:_="" ns4:_="">
    <xsd:import namespace="ce7173af-6b2b-4f40-bab5-9986ae7c47c3"/>
    <xsd:import namespace="a650d61f-66bb-4f7c-9a65-08f9879fc6b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7173af-6b2b-4f40-bab5-9986ae7c47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0d61f-66bb-4f7c-9a65-08f9879fc6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33AE3A-4439-4B05-A0F2-3898903CB3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6DA61B-5874-4CDC-9197-C1EAD5FA6400}">
  <ds:schemaRefs>
    <ds:schemaRef ds:uri="http://schemas.microsoft.com/office/2006/documentManagement/types"/>
    <ds:schemaRef ds:uri="http://schemas.microsoft.com/office/infopath/2007/PartnerControls"/>
    <ds:schemaRef ds:uri="ce7173af-6b2b-4f40-bab5-9986ae7c47c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a650d61f-66bb-4f7c-9a65-08f9879fc6b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576FAB-E916-4B68-B962-AC5CD4525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7173af-6b2b-4f40-bab5-9986ae7c47c3"/>
    <ds:schemaRef ds:uri="a650d61f-66bb-4f7c-9a65-08f9879fc6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</TotalTime>
  <Words>298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Scenario-Based Assessment and Triage of Staff Exposed to SARS-CoV-19</vt:lpstr>
      <vt:lpstr>Exposure Designation</vt:lpstr>
      <vt:lpstr>Indirect Contact/Low-Risk</vt:lpstr>
      <vt:lpstr>Close Contact/Medium to High-Risk</vt:lpstr>
      <vt:lpstr>Variation from CDC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Scenario-based Assessment and Triage of Staff Exposed to SARS-CoV-19</dc:title>
  <dc:creator>Hauler, Jennifer J</dc:creator>
  <cp:lastModifiedBy>George, Renee P</cp:lastModifiedBy>
  <cp:revision>17</cp:revision>
  <cp:lastPrinted>2020-03-20T17:28:47Z</cp:lastPrinted>
  <dcterms:created xsi:type="dcterms:W3CDTF">2020-03-20T15:48:36Z</dcterms:created>
  <dcterms:modified xsi:type="dcterms:W3CDTF">2020-03-23T20:54:45Z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0x010100B23213AEBC1B1C499E66DA45CA33F380</vt:lpwstr>
  </property>
</Properties>
</file>